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139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9910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4900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97835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59652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05404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4712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22484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213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9269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0965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19099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3149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0098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0605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3296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6685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EFF0E4A-3939-4588-8A90-37A5BE2FA28D}" type="datetimeFigureOut">
              <a:rPr lang="en-IN" smtClean="0"/>
              <a:t>05-08-2021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30B574B-7CC1-4CCE-967E-BAFFED0F4E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7943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  <p:sldLayoutId id="2147483761" r:id="rId12"/>
    <p:sldLayoutId id="2147483762" r:id="rId13"/>
    <p:sldLayoutId id="2147483763" r:id="rId14"/>
    <p:sldLayoutId id="2147483764" r:id="rId15"/>
    <p:sldLayoutId id="2147483765" r:id="rId16"/>
    <p:sldLayoutId id="214748376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zero.webappsecurity.com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A0D375F-A62B-46B2-9D23-37787A3E54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09703" y="93854"/>
            <a:ext cx="7746263" cy="1117514"/>
          </a:xfrm>
        </p:spPr>
        <p:txBody>
          <a:bodyPr>
            <a:normAutofit/>
          </a:bodyPr>
          <a:lstStyle/>
          <a:p>
            <a:pPr algn="ctr"/>
            <a:r>
              <a:rPr lang="en-US" sz="6600" u="sng" dirty="0">
                <a:latin typeface="NEW TIMES ROMAN"/>
              </a:rPr>
              <a:t>TASK-2</a:t>
            </a:r>
            <a:r>
              <a:rPr lang="en-US" u="sng" dirty="0">
                <a:latin typeface="NEW TIMES ROMAN"/>
              </a:rPr>
              <a:t> </a:t>
            </a:r>
            <a:endParaRPr lang="en-IN" u="sng" dirty="0">
              <a:latin typeface="NEW TIMES ROMAN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6C6E6A-544C-4BF3-83CB-F7511D62CFCD}"/>
              </a:ext>
            </a:extLst>
          </p:cNvPr>
          <p:cNvSpPr txBox="1"/>
          <p:nvPr/>
        </p:nvSpPr>
        <p:spPr>
          <a:xfrm>
            <a:off x="3232787" y="3697355"/>
            <a:ext cx="85947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AUTOMATIC SCANNER TO FIND AND REPORT THE </a:t>
            </a:r>
            <a:r>
              <a:rPr lang="en-US" sz="2400" dirty="0">
                <a:solidFill>
                  <a:schemeClr val="accent4"/>
                </a:solidFill>
              </a:rPr>
              <a:t>CRITICAL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IN" sz="2400" b="0" i="0" dirty="0">
                <a:solidFill>
                  <a:schemeClr val="accent4"/>
                </a:solidFill>
                <a:effectLst/>
                <a:latin typeface="Trebuchet MS (Body)"/>
              </a:rPr>
              <a:t>VULNERABILITIES</a:t>
            </a:r>
            <a:r>
              <a:rPr lang="en-IN" sz="2400" b="0" i="0" dirty="0">
                <a:solidFill>
                  <a:schemeClr val="bg2">
                    <a:lumMod val="50000"/>
                  </a:schemeClr>
                </a:solidFill>
                <a:effectLst/>
                <a:latin typeface="Trebuchet MS (Body)"/>
              </a:rPr>
              <a:t> USING NETSPARKER TOOL</a:t>
            </a:r>
            <a:endParaRPr lang="en-IN" sz="2400" dirty="0">
              <a:solidFill>
                <a:schemeClr val="bg2">
                  <a:lumMod val="50000"/>
                </a:schemeClr>
              </a:solidFill>
              <a:latin typeface="Trebuchet MS (Body)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42D080-086B-4C5C-88F4-5C39AC389B54}"/>
              </a:ext>
            </a:extLst>
          </p:cNvPr>
          <p:cNvSpPr txBox="1"/>
          <p:nvPr/>
        </p:nvSpPr>
        <p:spPr>
          <a:xfrm>
            <a:off x="2915666" y="2823693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TOPIC–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1F962A-A9EF-42C2-BFC0-F2353714AC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4735" y="2218387"/>
            <a:ext cx="3284677" cy="12106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EE8F5B9-DC1B-4AE6-8711-61E2B5E645F0}"/>
              </a:ext>
            </a:extLst>
          </p:cNvPr>
          <p:cNvSpPr txBox="1"/>
          <p:nvPr/>
        </p:nvSpPr>
        <p:spPr>
          <a:xfrm>
            <a:off x="7904735" y="6211669"/>
            <a:ext cx="4287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NAME: Naveen Kumar A</a:t>
            </a:r>
          </a:p>
          <a:p>
            <a:r>
              <a:rPr lang="en-US" dirty="0"/>
              <a:t>E-MAIL: naveenkumar.ct19@bitsathy.ac.in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F97E58-682A-4581-AE80-C4ECE3F03558}"/>
              </a:ext>
            </a:extLst>
          </p:cNvPr>
          <p:cNvSpPr txBox="1"/>
          <p:nvPr/>
        </p:nvSpPr>
        <p:spPr>
          <a:xfrm>
            <a:off x="3947103" y="5034356"/>
            <a:ext cx="56031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solidFill>
                  <a:schemeClr val="accent4"/>
                </a:solidFill>
                <a:effectLst/>
                <a:latin typeface="Poppins"/>
              </a:rPr>
              <a:t>🐞 </a:t>
            </a:r>
            <a:r>
              <a:rPr lang="en-IN" sz="2400" b="0" i="0" dirty="0">
                <a:solidFill>
                  <a:schemeClr val="accent4"/>
                </a:solidFill>
                <a:effectLst/>
                <a:latin typeface="Poppins"/>
              </a:rPr>
              <a:t>http://zero.webappsecurity.com/</a:t>
            </a:r>
            <a:r>
              <a:rPr lang="en-US" sz="2400" b="0" i="0" dirty="0">
                <a:solidFill>
                  <a:schemeClr val="accent4"/>
                </a:solidFill>
                <a:effectLst/>
                <a:latin typeface="Poppins"/>
              </a:rPr>
              <a:t>🐞</a:t>
            </a:r>
            <a:endParaRPr lang="en-IN" sz="2400" dirty="0">
              <a:solidFill>
                <a:schemeClr val="accent4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92B4DA8-7A04-4C5F-BDA0-0A68E9FF93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458" y="0"/>
            <a:ext cx="2928542" cy="37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287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CAEA0-486D-4558-9CEF-17216BF3E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765313"/>
          </a:xfrm>
        </p:spPr>
        <p:txBody>
          <a:bodyPr/>
          <a:lstStyle/>
          <a:p>
            <a:r>
              <a:rPr lang="en-US" u="sng" dirty="0"/>
              <a:t>WEBSITE INFORMATION 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4C626-5CC1-4E71-834E-4D0B2A5338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027583"/>
            <a:ext cx="10018713" cy="88458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WEBSITE URL- </a:t>
            </a:r>
            <a:r>
              <a:rPr lang="en-US" sz="2400" b="0" i="0" dirty="0">
                <a:solidFill>
                  <a:schemeClr val="accent4"/>
                </a:solidFill>
                <a:effectLst/>
                <a:latin typeface="Poppins"/>
              </a:rPr>
              <a:t>🐞 </a:t>
            </a:r>
            <a:r>
              <a:rPr lang="en-IN" sz="2400" b="0" i="0" dirty="0">
                <a:solidFill>
                  <a:schemeClr val="accent4"/>
                </a:solidFill>
                <a:effectLst/>
                <a:latin typeface="Poppins"/>
              </a:rPr>
              <a:t>http://zero.webappsecurity.com/</a:t>
            </a:r>
            <a:r>
              <a:rPr lang="en-US" sz="2400" b="0" i="0" dirty="0">
                <a:solidFill>
                  <a:schemeClr val="accent4"/>
                </a:solidFill>
                <a:effectLst/>
                <a:latin typeface="Poppins"/>
              </a:rPr>
              <a:t>🐞</a:t>
            </a:r>
            <a:endParaRPr lang="en-IN" sz="2400" dirty="0">
              <a:solidFill>
                <a:schemeClr val="accent4"/>
              </a:solidFill>
            </a:endParaRP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EC0DEB-C9E6-4F70-9E0A-16096D9F1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199" y="2655115"/>
            <a:ext cx="6848061" cy="30499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66CBE0-2A11-44D6-9139-BE0F38136ACC}"/>
              </a:ext>
            </a:extLst>
          </p:cNvPr>
          <p:cNvSpPr txBox="1"/>
          <p:nvPr/>
        </p:nvSpPr>
        <p:spPr>
          <a:xfrm>
            <a:off x="2497194" y="5893905"/>
            <a:ext cx="75647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It is a real life-like web application in the form of an online bank portal. </a:t>
            </a:r>
          </a:p>
          <a:p>
            <a:r>
              <a:rPr lang="en-US" sz="2000" dirty="0"/>
              <a:t>is to test this website using </a:t>
            </a:r>
            <a:r>
              <a:rPr lang="en-US" sz="2000" dirty="0" err="1"/>
              <a:t>NetSparker</a:t>
            </a:r>
            <a:r>
              <a:rPr lang="en-US" sz="2000" dirty="0"/>
              <a:t> </a:t>
            </a:r>
            <a:endParaRPr lang="en-IN" sz="20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73CB2FD-4C0D-43F8-A6F8-B4DBD7780E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218" y="1232908"/>
            <a:ext cx="993609" cy="99360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60C4F65-345F-4109-9E86-07DE58FD4E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9485" y="2723777"/>
            <a:ext cx="993609" cy="99360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F2D056A-A319-4BC6-B73F-08AECCB9AB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5202" y="4214646"/>
            <a:ext cx="983821" cy="98382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87B5918-BBB4-470E-BED7-3B8344CE5D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797" y="5625092"/>
            <a:ext cx="1184984" cy="11849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F77830-D0FC-47D1-B51E-2302DE727F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458" y="0"/>
            <a:ext cx="2928542" cy="37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684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DD4C0-7B04-49CA-A9AA-810FA4901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884583"/>
          </a:xfrm>
        </p:spPr>
        <p:txBody>
          <a:bodyPr/>
          <a:lstStyle/>
          <a:p>
            <a:r>
              <a:rPr lang="en-US" u="sng" dirty="0"/>
              <a:t>NETSPARKER</a:t>
            </a:r>
            <a:r>
              <a:rPr lang="en-US" dirty="0"/>
              <a:t> </a:t>
            </a:r>
            <a:r>
              <a:rPr lang="en-US" u="sng" dirty="0"/>
              <a:t>REPORT</a:t>
            </a:r>
            <a:endParaRPr lang="en-IN" u="sng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DD9861-83B4-4890-869A-5790C697F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111" y="1689928"/>
            <a:ext cx="8449342" cy="47307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3C6863-85DB-4A3B-B8FE-06A13D39E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458" y="0"/>
            <a:ext cx="2928542" cy="37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417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EC094-1FE2-4833-B700-1212953AD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894522"/>
          </a:xfrm>
        </p:spPr>
        <p:txBody>
          <a:bodyPr/>
          <a:lstStyle/>
          <a:p>
            <a:r>
              <a:rPr lang="en-US" u="sng" dirty="0"/>
              <a:t>OWN REPORT </a:t>
            </a:r>
            <a:endParaRPr lang="en-IN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01B0B-BDCA-442D-B3FC-DB73D8069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2909" y="4750899"/>
            <a:ext cx="10018713" cy="169959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000" dirty="0"/>
              <a:t>VULNERABLE NAME =&gt; </a:t>
            </a:r>
            <a:r>
              <a:rPr lang="en-IN" sz="2000" b="1" dirty="0">
                <a:effectLst/>
              </a:rPr>
              <a:t>Out-of-date Version (Apache)</a:t>
            </a:r>
            <a:r>
              <a:rPr lang="en-US" sz="2000" b="0" i="0" dirty="0">
                <a:solidFill>
                  <a:schemeClr val="accent4"/>
                </a:solidFill>
                <a:effectLst/>
                <a:latin typeface="Poppins"/>
              </a:rPr>
              <a:t> 🐞</a:t>
            </a:r>
            <a:endParaRPr lang="en-IN" sz="2000" b="1" dirty="0">
              <a:effectLst/>
            </a:endParaRPr>
          </a:p>
          <a:p>
            <a:r>
              <a:rPr lang="en-IN" sz="2000" dirty="0"/>
              <a:t>It detected the out-of-date-version(Apache) an </a:t>
            </a:r>
            <a:r>
              <a:rPr lang="en-IN" sz="2000" dirty="0">
                <a:solidFill>
                  <a:schemeClr val="accent4"/>
                </a:solidFill>
              </a:rPr>
              <a:t>CRITICAL</a:t>
            </a:r>
            <a:r>
              <a:rPr lang="en-IN" sz="2000" dirty="0"/>
              <a:t> </a:t>
            </a:r>
            <a:r>
              <a:rPr lang="en-IN" sz="2000" b="0" i="0" dirty="0">
                <a:solidFill>
                  <a:schemeClr val="accent4"/>
                </a:solidFill>
                <a:effectLst/>
                <a:latin typeface="Trebuchet MS (Body)"/>
              </a:rPr>
              <a:t>VULNERABILITIES . </a:t>
            </a:r>
            <a:r>
              <a:rPr lang="en-IN" sz="2000" dirty="0">
                <a:solidFill>
                  <a:schemeClr val="tx2"/>
                </a:solidFill>
                <a:latin typeface="Trebuchet MS (Body)"/>
              </a:rPr>
              <a:t>It is an version of </a:t>
            </a:r>
            <a:r>
              <a:rPr lang="en-IN" sz="2000" dirty="0" err="1">
                <a:solidFill>
                  <a:schemeClr val="tx2"/>
                </a:solidFill>
                <a:latin typeface="Trebuchet MS (Body)"/>
              </a:rPr>
              <a:t>apache</a:t>
            </a:r>
            <a:endParaRPr lang="en-IN" sz="2000" dirty="0">
              <a:solidFill>
                <a:schemeClr val="tx2"/>
              </a:solidFill>
              <a:latin typeface="Trebuchet MS (Body)"/>
            </a:endParaRPr>
          </a:p>
          <a:p>
            <a:pPr marL="0" indent="0">
              <a:buNone/>
            </a:pPr>
            <a:r>
              <a:rPr lang="en-IN" sz="20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27E0C5-2025-443E-9820-E82BFF2169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250" y="5092684"/>
            <a:ext cx="698372" cy="69837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B75325E-D182-473E-98D7-3A7F8F79FBD0}"/>
              </a:ext>
            </a:extLst>
          </p:cNvPr>
          <p:cNvSpPr txBox="1"/>
          <p:nvPr/>
        </p:nvSpPr>
        <p:spPr>
          <a:xfrm>
            <a:off x="1679713" y="1818861"/>
            <a:ext cx="912493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/>
              <a:t>STEPS</a:t>
            </a:r>
            <a:r>
              <a:rPr lang="en-US" sz="2000" dirty="0"/>
              <a:t> –   </a:t>
            </a:r>
            <a:r>
              <a:rPr lang="en-US" sz="2000" b="0" i="0" dirty="0">
                <a:solidFill>
                  <a:srgbClr val="666666"/>
                </a:solidFill>
                <a:effectLst/>
                <a:latin typeface="Poppins"/>
                <a:hlinkClick r:id="rId3"/>
              </a:rPr>
              <a:t>http://zero.webappsecurity.com/</a:t>
            </a:r>
            <a:r>
              <a:rPr lang="en-US" sz="2000" b="0" i="0" dirty="0">
                <a:solidFill>
                  <a:srgbClr val="666666"/>
                </a:solidFill>
                <a:effectLst/>
                <a:latin typeface="Poppins"/>
              </a:rPr>
              <a:t> </a:t>
            </a:r>
            <a:r>
              <a:rPr lang="en-US" sz="2000" b="0" i="0" dirty="0">
                <a:solidFill>
                  <a:schemeClr val="accent4"/>
                </a:solidFill>
                <a:effectLst/>
                <a:latin typeface="Poppins"/>
              </a:rPr>
              <a:t>🐞 🐞</a:t>
            </a:r>
            <a:endParaRPr lang="en-US" sz="2000" b="0" i="0" dirty="0">
              <a:solidFill>
                <a:srgbClr val="666666"/>
              </a:solidFill>
              <a:effectLst/>
              <a:latin typeface="Poppins"/>
            </a:endParaRPr>
          </a:p>
          <a:p>
            <a:endParaRPr lang="en-US" sz="2000" b="0" i="0" dirty="0">
              <a:solidFill>
                <a:srgbClr val="666666"/>
              </a:solidFill>
              <a:effectLst/>
              <a:latin typeface="Poppins"/>
            </a:endParaRPr>
          </a:p>
          <a:p>
            <a:pPr algn="l"/>
            <a:r>
              <a:rPr lang="en-US" sz="2000" b="0" i="0" dirty="0">
                <a:effectLst/>
                <a:latin typeface="Poppins"/>
              </a:rPr>
              <a:t>Step 1: Add Website you want to s to the dialogue box.</a:t>
            </a:r>
          </a:p>
          <a:p>
            <a:pPr algn="l"/>
            <a:r>
              <a:rPr lang="en-US" sz="2000" b="0" i="0" dirty="0">
                <a:effectLst/>
                <a:latin typeface="Poppins"/>
              </a:rPr>
              <a:t>Step 2: Define the customization option to scan as per your need</a:t>
            </a:r>
          </a:p>
          <a:p>
            <a:pPr algn="l"/>
            <a:r>
              <a:rPr lang="en-US" sz="2000" b="0" i="0" dirty="0">
                <a:effectLst/>
                <a:latin typeface="Poppins"/>
              </a:rPr>
              <a:t>Step 3: It will start scanning it automatically</a:t>
            </a:r>
          </a:p>
          <a:p>
            <a:pPr algn="l"/>
            <a:r>
              <a:rPr lang="en-US" sz="2000" b="0" i="0" dirty="0">
                <a:effectLst/>
                <a:latin typeface="Poppins"/>
              </a:rPr>
              <a:t>Step 4: Choose any one of the Critical Vulnerabilities. </a:t>
            </a:r>
          </a:p>
          <a:p>
            <a:pPr algn="l"/>
            <a:r>
              <a:rPr lang="en-US" sz="2000" b="0" i="0" dirty="0">
                <a:effectLst/>
                <a:latin typeface="Poppins"/>
              </a:rPr>
              <a:t>Step 5: Write Reports for the vulnerability you wanted to write. Make sure the report        should not be the same as in </a:t>
            </a:r>
            <a:r>
              <a:rPr lang="en-US" sz="2000" b="0" i="0" dirty="0" err="1">
                <a:effectLst/>
                <a:latin typeface="Poppins"/>
              </a:rPr>
              <a:t>Netsparker</a:t>
            </a:r>
            <a:r>
              <a:rPr lang="en-US" sz="2000" b="0" i="0" dirty="0">
                <a:effectLst/>
                <a:latin typeface="Poppins"/>
              </a:rPr>
              <a:t>.</a:t>
            </a:r>
          </a:p>
          <a:p>
            <a:endParaRPr lang="en-IN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1530E5A-BA92-48AC-8638-D63AF05EF5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959" y="2548542"/>
            <a:ext cx="889091" cy="8804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76F8FB-14DD-41E1-B308-8A65607FE7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458" y="0"/>
            <a:ext cx="2928542" cy="37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621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24EF79-1D21-419C-9739-7568355B776A}"/>
              </a:ext>
            </a:extLst>
          </p:cNvPr>
          <p:cNvSpPr txBox="1"/>
          <p:nvPr/>
        </p:nvSpPr>
        <p:spPr>
          <a:xfrm>
            <a:off x="1504190" y="1948074"/>
            <a:ext cx="93203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IMPACT &amp; </a:t>
            </a:r>
            <a:r>
              <a:rPr lang="en-IN" sz="2000" dirty="0">
                <a:effectLst/>
              </a:rPr>
              <a:t>REMEDY </a:t>
            </a:r>
            <a:r>
              <a:rPr lang="en-US" sz="2000" dirty="0"/>
              <a:t>OF VULNERABLE  =&gt;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Since this is an old version of the software, it may be vulnerable to attacks.</a:t>
            </a:r>
          </a:p>
          <a:p>
            <a:endParaRPr lang="en-US" sz="2000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000" b="0" i="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</a:rPr>
              <a:t>We should upgrade your installation of Apache </a:t>
            </a:r>
            <a:r>
              <a:rPr lang="en-US" sz="2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to the latest stable version.</a:t>
            </a:r>
          </a:p>
          <a:p>
            <a:r>
              <a:rPr lang="en-US" sz="2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lang="en-US" sz="2000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mod_cache</a:t>
            </a:r>
            <a:r>
              <a:rPr lang="en-US" sz="2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and </a:t>
            </a:r>
            <a:r>
              <a:rPr lang="en-US" sz="2000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mod_dav</a:t>
            </a:r>
            <a:r>
              <a:rPr lang="en-US" sz="20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 modules in the Apache HTTP Server allow remote attackers to cause a denial of service (process crash) via a request that lacks a path.</a:t>
            </a:r>
            <a:endParaRPr lang="en-US" sz="2000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C8FDC2-74D9-4CE2-87AE-7B445BB66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1063" y="3163683"/>
            <a:ext cx="433467" cy="4334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73C72CD-AF5F-445E-BB71-20CF1E0D2D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1185" y="2542895"/>
            <a:ext cx="433467" cy="4334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5A0DE7-C0FE-414B-9F48-B098020500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3336" y="3929419"/>
            <a:ext cx="529164" cy="5291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01916B-E386-4508-9FDD-1CB3E8BD26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458" y="0"/>
            <a:ext cx="2928542" cy="37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27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4E48-132F-42EC-98A0-ECEBB8EC2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745435"/>
          </a:xfrm>
        </p:spPr>
        <p:txBody>
          <a:bodyPr/>
          <a:lstStyle/>
          <a:p>
            <a:r>
              <a:rPr lang="en-US" u="sng" dirty="0"/>
              <a:t>POC  VEDIO </a:t>
            </a:r>
            <a:endParaRPr lang="en-IN" u="sng" dirty="0"/>
          </a:p>
        </p:txBody>
      </p:sp>
      <p:pic>
        <p:nvPicPr>
          <p:cNvPr id="4" name="TASK-2">
            <a:hlinkClick r:id="" action="ppaction://media"/>
            <a:extLst>
              <a:ext uri="{FF2B5EF4-FFF2-40B4-BE49-F238E27FC236}">
                <a16:creationId xmlns:a16="http://schemas.microsoft.com/office/drawing/2014/main" id="{8C54AFD1-0927-433B-9325-8CDFF0D9DD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4597" y="1431235"/>
            <a:ext cx="8766313" cy="48080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FC3291-5385-4576-9BB1-06C755A926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458" y="0"/>
            <a:ext cx="2928542" cy="373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20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92</TotalTime>
  <Words>269</Words>
  <Application>Microsoft Office PowerPoint</Application>
  <PresentationFormat>Widescreen</PresentationFormat>
  <Paragraphs>30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Arial</vt:lpstr>
      <vt:lpstr>Corbel</vt:lpstr>
      <vt:lpstr>NEW TIMES ROMAN</vt:lpstr>
      <vt:lpstr>Poppins</vt:lpstr>
      <vt:lpstr>Trebuchet MS (Body)</vt:lpstr>
      <vt:lpstr>Parallax</vt:lpstr>
      <vt:lpstr>PowerPoint Presentation</vt:lpstr>
      <vt:lpstr>WEBSITE INFORMATION </vt:lpstr>
      <vt:lpstr>NETSPARKER REPORT</vt:lpstr>
      <vt:lpstr>OWN REPORT </vt:lpstr>
      <vt:lpstr>PowerPoint Presentation</vt:lpstr>
      <vt:lpstr>POC  VEDIO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NAVEEN KUMAR A</dc:creator>
  <cp:lastModifiedBy>NAVEEN KUMAR A</cp:lastModifiedBy>
  <cp:revision>10</cp:revision>
  <dcterms:created xsi:type="dcterms:W3CDTF">2021-08-05T06:19:25Z</dcterms:created>
  <dcterms:modified xsi:type="dcterms:W3CDTF">2021-08-05T07:53:01Z</dcterms:modified>
</cp:coreProperties>
</file>

<file path=docProps/thumbnail.jpeg>
</file>